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Proxima Nova"/>
      <p:regular r:id="rId21"/>
      <p:bold r:id="rId22"/>
      <p:italic r:id="rId23"/>
      <p:boldItalic r:id="rId24"/>
    </p:embeddedFont>
    <p:embeddedFont>
      <p:font typeface="Roboto"/>
      <p:regular r:id="rId25"/>
      <p:bold r:id="rId26"/>
      <p:italic r:id="rId27"/>
      <p:boldItalic r:id="rId28"/>
    </p:embeddedFont>
    <p:embeddedFont>
      <p:font typeface="Alfa Slab On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roximaNova-bold.fntdata"/><Relationship Id="rId21" Type="http://schemas.openxmlformats.org/officeDocument/2006/relationships/font" Target="fonts/ProximaNova-regular.fntdata"/><Relationship Id="rId24" Type="http://schemas.openxmlformats.org/officeDocument/2006/relationships/font" Target="fonts/ProximaNova-boldItalic.fntdata"/><Relationship Id="rId23" Type="http://schemas.openxmlformats.org/officeDocument/2006/relationships/font" Target="fonts/ProximaNova-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lfaSlabOn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a1c815dd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a1c815dd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a1c815dd2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a1c815dd2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62bfc935b9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62bfc935b9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62bfc935b9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62bfc935b9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62bfc935b9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62bfc935b9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62bfc935b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62bfc935b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62bfc935b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62bfc935b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62bfc935b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62bfc935b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62bfc935b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62bfc935b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62bfc935b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62bfc935b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62bfc935b9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62bfc935b9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62bfc935b9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62bfc935b9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62bfc935b9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62bfc935b9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2bfc935b9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62bfc935b9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ieeexplore.ieee.org/author/37089810252" TargetMode="External"/><Relationship Id="rId4" Type="http://schemas.openxmlformats.org/officeDocument/2006/relationships/hyperlink" Target="https://ieeexplore.ieee.org/author/37089810705" TargetMode="External"/><Relationship Id="rId5" Type="http://schemas.openxmlformats.org/officeDocument/2006/relationships/hyperlink" Target="https://ieeexplore.ieee.org/author/37089809206" TargetMode="External"/><Relationship Id="rId6" Type="http://schemas.openxmlformats.org/officeDocument/2006/relationships/hyperlink" Target="https://ieeexplore.ieee.org/author/37089810045" TargetMode="External"/><Relationship Id="rId7" Type="http://schemas.openxmlformats.org/officeDocument/2006/relationships/hyperlink" Target="https://ieeexplore.ieee.org/author/37089367955" TargetMode="External"/><Relationship Id="rId8" Type="http://schemas.openxmlformats.org/officeDocument/2006/relationships/hyperlink" Target="https://ieeexplore.ieee.org/xpl/conhome/10099470/proceed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595975"/>
            <a:ext cx="8520600" cy="793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GB"/>
              <a:t>Paper Review</a:t>
            </a:r>
            <a:endParaRPr/>
          </a:p>
        </p:txBody>
      </p:sp>
      <p:sp>
        <p:nvSpPr>
          <p:cNvPr id="57" name="Google Shape;57;p13"/>
          <p:cNvSpPr txBox="1"/>
          <p:nvPr>
            <p:ph idx="1" type="subTitle"/>
          </p:nvPr>
        </p:nvSpPr>
        <p:spPr>
          <a:xfrm>
            <a:off x="311700" y="2198053"/>
            <a:ext cx="8520600" cy="17013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GB">
                <a:latin typeface="Times New Roman"/>
                <a:ea typeface="Times New Roman"/>
                <a:cs typeface="Times New Roman"/>
                <a:sym typeface="Times New Roman"/>
              </a:rPr>
              <a:t>                                                                 </a:t>
            </a:r>
            <a:r>
              <a:rPr lang="en-GB" sz="3563">
                <a:latin typeface="Times New Roman"/>
                <a:ea typeface="Times New Roman"/>
                <a:cs typeface="Times New Roman"/>
                <a:sym typeface="Times New Roman"/>
              </a:rPr>
              <a:t> </a:t>
            </a:r>
            <a:r>
              <a:rPr lang="en-GB" sz="3563">
                <a:solidFill>
                  <a:srgbClr val="FF0000"/>
                </a:solidFill>
                <a:latin typeface="Alfa Slab One"/>
                <a:ea typeface="Alfa Slab One"/>
                <a:cs typeface="Alfa Slab One"/>
                <a:sym typeface="Alfa Slab One"/>
              </a:rPr>
              <a:t>Course Title: CSE424</a:t>
            </a:r>
            <a:endParaRPr sz="3563">
              <a:solidFill>
                <a:srgbClr val="FF0000"/>
              </a:solidFill>
              <a:latin typeface="Alfa Slab One"/>
              <a:ea typeface="Alfa Slab One"/>
              <a:cs typeface="Alfa Slab One"/>
              <a:sym typeface="Alfa Slab One"/>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a:latin typeface="Times New Roman"/>
              <a:ea typeface="Times New Roman"/>
              <a:cs typeface="Times New Roman"/>
              <a:sym typeface="Times New Roman"/>
            </a:endParaRPr>
          </a:p>
          <a:p>
            <a:pPr indent="0" lvl="0" marL="0" rtl="0" algn="l">
              <a:spcBef>
                <a:spcPts val="0"/>
              </a:spcBef>
              <a:spcAft>
                <a:spcPts val="0"/>
              </a:spcAft>
              <a:buNone/>
            </a:pPr>
            <a:r>
              <a:rPr b="1" lang="en-GB" sz="2945">
                <a:latin typeface="Times New Roman"/>
                <a:ea typeface="Times New Roman"/>
                <a:cs typeface="Times New Roman"/>
                <a:sym typeface="Times New Roman"/>
              </a:rPr>
              <a:t>Reviewer:</a:t>
            </a:r>
            <a:endParaRPr b="1" sz="2945">
              <a:latin typeface="Times New Roman"/>
              <a:ea typeface="Times New Roman"/>
              <a:cs typeface="Times New Roman"/>
              <a:sym typeface="Times New Roman"/>
            </a:endParaRPr>
          </a:p>
          <a:p>
            <a:pPr indent="0" lvl="0" marL="0" rtl="0" algn="l">
              <a:spcBef>
                <a:spcPts val="0"/>
              </a:spcBef>
              <a:spcAft>
                <a:spcPts val="0"/>
              </a:spcAft>
              <a:buNone/>
            </a:pPr>
            <a:r>
              <a:rPr lang="en-GB" sz="2945">
                <a:latin typeface="Times New Roman"/>
                <a:ea typeface="Times New Roman"/>
                <a:cs typeface="Times New Roman"/>
                <a:sym typeface="Times New Roman"/>
              </a:rPr>
              <a:t>Name:  Md. Asif Shahriar</a:t>
            </a:r>
            <a:endParaRPr sz="2945">
              <a:latin typeface="Times New Roman"/>
              <a:ea typeface="Times New Roman"/>
              <a:cs typeface="Times New Roman"/>
              <a:sym typeface="Times New Roman"/>
            </a:endParaRPr>
          </a:p>
          <a:p>
            <a:pPr indent="0" lvl="0" marL="0" rtl="0" algn="l">
              <a:spcBef>
                <a:spcPts val="0"/>
              </a:spcBef>
              <a:spcAft>
                <a:spcPts val="0"/>
              </a:spcAft>
              <a:buNone/>
            </a:pPr>
            <a:r>
              <a:rPr lang="en-GB" sz="2945">
                <a:latin typeface="Times New Roman"/>
                <a:ea typeface="Times New Roman"/>
                <a:cs typeface="Times New Roman"/>
                <a:sym typeface="Times New Roman"/>
              </a:rPr>
              <a:t>Id:        20301328</a:t>
            </a:r>
            <a:endParaRPr sz="2945">
              <a:latin typeface="Times New Roman"/>
              <a:ea typeface="Times New Roman"/>
              <a:cs typeface="Times New Roman"/>
              <a:sym typeface="Times New Roman"/>
            </a:endParaRPr>
          </a:p>
          <a:p>
            <a:pPr indent="0" lvl="0" marL="0" rtl="0" algn="l">
              <a:spcBef>
                <a:spcPts val="0"/>
              </a:spcBef>
              <a:spcAft>
                <a:spcPts val="0"/>
              </a:spcAft>
              <a:buNone/>
            </a:pPr>
            <a:r>
              <a:rPr lang="en-GB" sz="2945">
                <a:latin typeface="Times New Roman"/>
                <a:ea typeface="Times New Roman"/>
                <a:cs typeface="Times New Roman"/>
                <a:sym typeface="Times New Roman"/>
              </a:rPr>
              <a:t>Sec:     01</a:t>
            </a:r>
            <a:endParaRPr sz="2945">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88175"/>
            <a:ext cx="8520600" cy="619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limitations</a:t>
            </a:r>
            <a:endParaRPr/>
          </a:p>
        </p:txBody>
      </p:sp>
      <p:sp>
        <p:nvSpPr>
          <p:cNvPr id="113" name="Google Shape;113;p22"/>
          <p:cNvSpPr txBox="1"/>
          <p:nvPr>
            <p:ph idx="1" type="body"/>
          </p:nvPr>
        </p:nvSpPr>
        <p:spPr>
          <a:xfrm>
            <a:off x="206725" y="7535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GB" sz="1400">
                <a:solidFill>
                  <a:srgbClr val="374151"/>
                </a:solidFill>
                <a:latin typeface="Roboto"/>
                <a:ea typeface="Roboto"/>
                <a:cs typeface="Roboto"/>
                <a:sym typeface="Roboto"/>
              </a:rPr>
              <a:t>         </a:t>
            </a:r>
            <a:r>
              <a:rPr b="1" lang="en-GB" sz="1400">
                <a:solidFill>
                  <a:srgbClr val="374151"/>
                </a:solidFill>
                <a:latin typeface="Roboto"/>
                <a:ea typeface="Roboto"/>
                <a:cs typeface="Roboto"/>
                <a:sym typeface="Roboto"/>
              </a:rPr>
              <a:t>Accuracy and Reliability:</a:t>
            </a:r>
            <a:endParaRPr b="1" sz="1400">
              <a:solidFill>
                <a:srgbClr val="374151"/>
              </a:solidFill>
              <a:latin typeface="Roboto"/>
              <a:ea typeface="Roboto"/>
              <a:cs typeface="Roboto"/>
              <a:sym typeface="Roboto"/>
            </a:endParaRPr>
          </a:p>
          <a:p>
            <a:pPr indent="-317500" lvl="1" marL="914400" rtl="0" algn="l">
              <a:lnSpc>
                <a:spcPct val="95000"/>
              </a:lnSpc>
              <a:spcBef>
                <a:spcPts val="1500"/>
              </a:spcBef>
              <a:spcAft>
                <a:spcPts val="0"/>
              </a:spcAft>
              <a:buClr>
                <a:srgbClr val="374151"/>
              </a:buClr>
              <a:buSzPts val="1400"/>
              <a:buFont typeface="Roboto"/>
              <a:buChar char="●"/>
            </a:pPr>
            <a:r>
              <a:rPr lang="en-GB">
                <a:solidFill>
                  <a:srgbClr val="374151"/>
                </a:solidFill>
                <a:latin typeface="Roboto"/>
                <a:ea typeface="Roboto"/>
                <a:cs typeface="Roboto"/>
                <a:sym typeface="Roboto"/>
              </a:rPr>
              <a:t>Achieving high accuracy can be challenging, especially in varying lighting conditions, different facial expressions, and with diverse demographic groups. False positives and negatives can impact attendance records.</a:t>
            </a:r>
            <a:endParaRPr>
              <a:solidFill>
                <a:srgbClr val="374151"/>
              </a:solidFill>
              <a:latin typeface="Roboto"/>
              <a:ea typeface="Roboto"/>
              <a:cs typeface="Roboto"/>
              <a:sym typeface="Roboto"/>
            </a:endParaRPr>
          </a:p>
          <a:p>
            <a:pPr indent="-228600" lvl="0" marL="457200" rtl="0" algn="l">
              <a:lnSpc>
                <a:spcPct val="95000"/>
              </a:lnSpc>
              <a:spcBef>
                <a:spcPts val="0"/>
              </a:spcBef>
              <a:spcAft>
                <a:spcPts val="0"/>
              </a:spcAft>
              <a:buClr>
                <a:srgbClr val="374151"/>
              </a:buClr>
              <a:buSzPts val="1400"/>
              <a:buFont typeface="Roboto"/>
              <a:buNone/>
            </a:pPr>
            <a:r>
              <a:rPr b="1" lang="en-GB" sz="1400">
                <a:solidFill>
                  <a:srgbClr val="374151"/>
                </a:solidFill>
                <a:latin typeface="Roboto"/>
                <a:ea typeface="Roboto"/>
                <a:cs typeface="Roboto"/>
                <a:sym typeface="Roboto"/>
              </a:rPr>
              <a:t>Privacy Concerns:</a:t>
            </a:r>
            <a:endParaRPr b="1" sz="1400">
              <a:solidFill>
                <a:srgbClr val="374151"/>
              </a:solidFill>
              <a:latin typeface="Roboto"/>
              <a:ea typeface="Roboto"/>
              <a:cs typeface="Roboto"/>
              <a:sym typeface="Roboto"/>
            </a:endParaRPr>
          </a:p>
          <a:p>
            <a:pPr indent="-317500" lvl="1" marL="914400" rtl="0" algn="l">
              <a:lnSpc>
                <a:spcPct val="95000"/>
              </a:lnSpc>
              <a:spcBef>
                <a:spcPts val="0"/>
              </a:spcBef>
              <a:spcAft>
                <a:spcPts val="0"/>
              </a:spcAft>
              <a:buClr>
                <a:srgbClr val="374151"/>
              </a:buClr>
              <a:buSzPts val="1400"/>
              <a:buFont typeface="Roboto"/>
              <a:buChar char="●"/>
            </a:pPr>
            <a:r>
              <a:rPr lang="en-GB">
                <a:solidFill>
                  <a:srgbClr val="374151"/>
                </a:solidFill>
                <a:latin typeface="Roboto"/>
                <a:ea typeface="Roboto"/>
                <a:cs typeface="Roboto"/>
                <a:sym typeface="Roboto"/>
              </a:rPr>
              <a:t>Face recognition systems raise privacy concerns as they involve the collection and processing of individuals' biometric data. Ensuring compliance with data protection laws and regulations is crucial.</a:t>
            </a:r>
            <a:endParaRPr>
              <a:solidFill>
                <a:srgbClr val="374151"/>
              </a:solidFill>
              <a:latin typeface="Roboto"/>
              <a:ea typeface="Roboto"/>
              <a:cs typeface="Roboto"/>
              <a:sym typeface="Roboto"/>
            </a:endParaRPr>
          </a:p>
          <a:p>
            <a:pPr indent="-228600" lvl="0" marL="457200" rtl="0" algn="l">
              <a:lnSpc>
                <a:spcPct val="95000"/>
              </a:lnSpc>
              <a:spcBef>
                <a:spcPts val="0"/>
              </a:spcBef>
              <a:spcAft>
                <a:spcPts val="0"/>
              </a:spcAft>
              <a:buClr>
                <a:srgbClr val="374151"/>
              </a:buClr>
              <a:buSzPts val="1400"/>
              <a:buFont typeface="Roboto"/>
              <a:buNone/>
            </a:pPr>
            <a:r>
              <a:rPr b="1" lang="en-GB" sz="1400">
                <a:solidFill>
                  <a:srgbClr val="374151"/>
                </a:solidFill>
                <a:latin typeface="Roboto"/>
                <a:ea typeface="Roboto"/>
                <a:cs typeface="Roboto"/>
                <a:sym typeface="Roboto"/>
              </a:rPr>
              <a:t>Hardware Requirements:</a:t>
            </a:r>
            <a:endParaRPr b="1" sz="1400">
              <a:solidFill>
                <a:srgbClr val="374151"/>
              </a:solidFill>
              <a:latin typeface="Roboto"/>
              <a:ea typeface="Roboto"/>
              <a:cs typeface="Roboto"/>
              <a:sym typeface="Roboto"/>
            </a:endParaRPr>
          </a:p>
          <a:p>
            <a:pPr indent="-317500" lvl="1" marL="914400" rtl="0" algn="l">
              <a:lnSpc>
                <a:spcPct val="95000"/>
              </a:lnSpc>
              <a:spcBef>
                <a:spcPts val="0"/>
              </a:spcBef>
              <a:spcAft>
                <a:spcPts val="0"/>
              </a:spcAft>
              <a:buClr>
                <a:srgbClr val="374151"/>
              </a:buClr>
              <a:buSzPts val="1400"/>
              <a:buFont typeface="Roboto"/>
              <a:buChar char="●"/>
            </a:pPr>
            <a:r>
              <a:rPr lang="en-GB">
                <a:solidFill>
                  <a:srgbClr val="374151"/>
                </a:solidFill>
                <a:latin typeface="Roboto"/>
                <a:ea typeface="Roboto"/>
                <a:cs typeface="Roboto"/>
                <a:sym typeface="Roboto"/>
              </a:rPr>
              <a:t>Real-time face recognition systems often require powerful hardware to process and analyze images in real-time. This could be a limitation in terms of cost and accessibility, particularly for smaller institutions or organizations with budget constraints.</a:t>
            </a:r>
            <a:endParaRPr>
              <a:solidFill>
                <a:srgbClr val="374151"/>
              </a:solidFill>
              <a:latin typeface="Roboto"/>
              <a:ea typeface="Roboto"/>
              <a:cs typeface="Roboto"/>
              <a:sym typeface="Roboto"/>
            </a:endParaRPr>
          </a:p>
          <a:p>
            <a:pPr indent="-228600" lvl="0" marL="457200" rtl="0" algn="l">
              <a:lnSpc>
                <a:spcPct val="95000"/>
              </a:lnSpc>
              <a:spcBef>
                <a:spcPts val="0"/>
              </a:spcBef>
              <a:spcAft>
                <a:spcPts val="0"/>
              </a:spcAft>
              <a:buClr>
                <a:srgbClr val="374151"/>
              </a:buClr>
              <a:buSzPts val="1400"/>
              <a:buFont typeface="Roboto"/>
              <a:buNone/>
            </a:pPr>
            <a:r>
              <a:rPr b="1" lang="en-GB" sz="1400">
                <a:solidFill>
                  <a:srgbClr val="374151"/>
                </a:solidFill>
                <a:latin typeface="Roboto"/>
                <a:ea typeface="Roboto"/>
                <a:cs typeface="Roboto"/>
                <a:sym typeface="Roboto"/>
              </a:rPr>
              <a:t>Security Issues:</a:t>
            </a:r>
            <a:endParaRPr b="1" sz="1400">
              <a:solidFill>
                <a:srgbClr val="374151"/>
              </a:solidFill>
              <a:latin typeface="Roboto"/>
              <a:ea typeface="Roboto"/>
              <a:cs typeface="Roboto"/>
              <a:sym typeface="Roboto"/>
            </a:endParaRPr>
          </a:p>
          <a:p>
            <a:pPr indent="-317500" lvl="1" marL="914400" rtl="0" algn="l">
              <a:lnSpc>
                <a:spcPct val="95000"/>
              </a:lnSpc>
              <a:spcBef>
                <a:spcPts val="0"/>
              </a:spcBef>
              <a:spcAft>
                <a:spcPts val="0"/>
              </a:spcAft>
              <a:buClr>
                <a:srgbClr val="374151"/>
              </a:buClr>
              <a:buSzPts val="1400"/>
              <a:buFont typeface="Roboto"/>
              <a:buChar char="●"/>
            </a:pPr>
            <a:r>
              <a:rPr lang="en-GB">
                <a:solidFill>
                  <a:srgbClr val="374151"/>
                </a:solidFill>
                <a:latin typeface="Roboto"/>
                <a:ea typeface="Roboto"/>
                <a:cs typeface="Roboto"/>
                <a:sym typeface="Roboto"/>
              </a:rPr>
              <a:t>Face recognition systems may be vulnerable to spoofing attacks using photographs or videos. Implementing anti-spoofing measures is essential to enhance system security.</a:t>
            </a:r>
            <a:endParaRPr>
              <a:solidFill>
                <a:srgbClr val="374151"/>
              </a:solidFill>
              <a:latin typeface="Roboto"/>
              <a:ea typeface="Roboto"/>
              <a:cs typeface="Roboto"/>
              <a:sym typeface="Roboto"/>
            </a:endParaRPr>
          </a:p>
          <a:p>
            <a:pPr indent="0" lvl="0" marL="0" rtl="0" algn="l">
              <a:lnSpc>
                <a:spcPct val="95000"/>
              </a:lnSpc>
              <a:spcBef>
                <a:spcPts val="15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67175"/>
            <a:ext cx="8520600" cy="577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Challenges</a:t>
            </a:r>
            <a:endParaRPr/>
          </a:p>
        </p:txBody>
      </p:sp>
      <p:sp>
        <p:nvSpPr>
          <p:cNvPr id="119" name="Google Shape;119;p23"/>
          <p:cNvSpPr txBox="1"/>
          <p:nvPr>
            <p:ph idx="1" type="body"/>
          </p:nvPr>
        </p:nvSpPr>
        <p:spPr>
          <a:xfrm>
            <a:off x="311700" y="644375"/>
            <a:ext cx="8520600" cy="3924300"/>
          </a:xfrm>
          <a:prstGeom prst="rect">
            <a:avLst/>
          </a:prstGeom>
        </p:spPr>
        <p:txBody>
          <a:bodyPr anchorCtr="0" anchor="t" bIns="91425" lIns="91425" spcFirstLastPara="1" rIns="91425" wrap="square" tIns="91425">
            <a:noAutofit/>
          </a:bodyPr>
          <a:lstStyle/>
          <a:p>
            <a:pPr indent="-228600" lvl="0" marL="457200" rtl="0" algn="l">
              <a:spcBef>
                <a:spcPts val="0"/>
              </a:spcBef>
              <a:spcAft>
                <a:spcPts val="0"/>
              </a:spcAft>
              <a:buClr>
                <a:srgbClr val="374151"/>
              </a:buClr>
              <a:buSzPts val="1300"/>
              <a:buFont typeface="Roboto"/>
              <a:buNone/>
            </a:pPr>
            <a:r>
              <a:rPr b="1" lang="en-GB" sz="1300">
                <a:solidFill>
                  <a:srgbClr val="374151"/>
                </a:solidFill>
                <a:latin typeface="Roboto"/>
                <a:ea typeface="Roboto"/>
                <a:cs typeface="Roboto"/>
                <a:sym typeface="Roboto"/>
              </a:rPr>
              <a:t>Variability in Face Appearance:</a:t>
            </a:r>
            <a:endParaRPr b="1" sz="1300">
              <a:solidFill>
                <a:srgbClr val="374151"/>
              </a:solidFill>
              <a:latin typeface="Roboto"/>
              <a:ea typeface="Roboto"/>
              <a:cs typeface="Roboto"/>
              <a:sym typeface="Roboto"/>
            </a:endParaRPr>
          </a:p>
          <a:p>
            <a:pPr indent="-311150" lvl="1" marL="914400" rtl="0" algn="l">
              <a:spcBef>
                <a:spcPts val="0"/>
              </a:spcBef>
              <a:spcAft>
                <a:spcPts val="0"/>
              </a:spcAft>
              <a:buClr>
                <a:srgbClr val="374151"/>
              </a:buClr>
              <a:buSzPts val="1300"/>
              <a:buFont typeface="Roboto"/>
              <a:buChar char="●"/>
            </a:pPr>
            <a:r>
              <a:rPr lang="en-GB" sz="1300">
                <a:solidFill>
                  <a:srgbClr val="374151"/>
                </a:solidFill>
                <a:latin typeface="Roboto"/>
                <a:ea typeface="Roboto"/>
                <a:cs typeface="Roboto"/>
                <a:sym typeface="Roboto"/>
              </a:rPr>
              <a:t>Faces can appear differently due to factors like pose, illumination, and facial expressions. Designing a system that can handle these variabilities is a major challenge.</a:t>
            </a:r>
            <a:endParaRPr sz="1300">
              <a:solidFill>
                <a:srgbClr val="374151"/>
              </a:solidFill>
              <a:latin typeface="Roboto"/>
              <a:ea typeface="Roboto"/>
              <a:cs typeface="Roboto"/>
              <a:sym typeface="Roboto"/>
            </a:endParaRPr>
          </a:p>
          <a:p>
            <a:pPr indent="-228600" lvl="0" marL="457200" rtl="0" algn="l">
              <a:spcBef>
                <a:spcPts val="0"/>
              </a:spcBef>
              <a:spcAft>
                <a:spcPts val="0"/>
              </a:spcAft>
              <a:buClr>
                <a:srgbClr val="374151"/>
              </a:buClr>
              <a:buSzPts val="1300"/>
              <a:buFont typeface="Roboto"/>
              <a:buNone/>
            </a:pPr>
            <a:r>
              <a:rPr b="1" lang="en-GB" sz="1300">
                <a:solidFill>
                  <a:srgbClr val="374151"/>
                </a:solidFill>
                <a:latin typeface="Roboto"/>
                <a:ea typeface="Roboto"/>
                <a:cs typeface="Roboto"/>
                <a:sym typeface="Roboto"/>
              </a:rPr>
              <a:t>Real-Time Processing:</a:t>
            </a:r>
            <a:endParaRPr b="1" sz="1300">
              <a:solidFill>
                <a:srgbClr val="374151"/>
              </a:solidFill>
              <a:latin typeface="Roboto"/>
              <a:ea typeface="Roboto"/>
              <a:cs typeface="Roboto"/>
              <a:sym typeface="Roboto"/>
            </a:endParaRPr>
          </a:p>
          <a:p>
            <a:pPr indent="-311150" lvl="1" marL="914400" rtl="0" algn="l">
              <a:spcBef>
                <a:spcPts val="0"/>
              </a:spcBef>
              <a:spcAft>
                <a:spcPts val="0"/>
              </a:spcAft>
              <a:buClr>
                <a:srgbClr val="374151"/>
              </a:buClr>
              <a:buSzPts val="1300"/>
              <a:buFont typeface="Roboto"/>
              <a:buChar char="●"/>
            </a:pPr>
            <a:r>
              <a:rPr lang="en-GB" sz="1300">
                <a:solidFill>
                  <a:srgbClr val="374151"/>
                </a:solidFill>
                <a:latin typeface="Roboto"/>
                <a:ea typeface="Roboto"/>
                <a:cs typeface="Roboto"/>
                <a:sym typeface="Roboto"/>
              </a:rPr>
              <a:t>Achieving real-time processing for face recognition can be demanding. It requires efficient algorithms and powerful hardware to process and analyze images within tight time constraints.</a:t>
            </a:r>
            <a:endParaRPr sz="1300">
              <a:solidFill>
                <a:srgbClr val="374151"/>
              </a:solidFill>
              <a:latin typeface="Roboto"/>
              <a:ea typeface="Roboto"/>
              <a:cs typeface="Roboto"/>
              <a:sym typeface="Roboto"/>
            </a:endParaRPr>
          </a:p>
          <a:p>
            <a:pPr indent="-228600" lvl="0" marL="457200" rtl="0" algn="l">
              <a:spcBef>
                <a:spcPts val="0"/>
              </a:spcBef>
              <a:spcAft>
                <a:spcPts val="0"/>
              </a:spcAft>
              <a:buClr>
                <a:srgbClr val="374151"/>
              </a:buClr>
              <a:buSzPts val="1300"/>
              <a:buFont typeface="Roboto"/>
              <a:buNone/>
            </a:pPr>
            <a:r>
              <a:rPr b="1" lang="en-GB" sz="1300">
                <a:solidFill>
                  <a:srgbClr val="374151"/>
                </a:solidFill>
                <a:latin typeface="Roboto"/>
                <a:ea typeface="Roboto"/>
                <a:cs typeface="Roboto"/>
                <a:sym typeface="Roboto"/>
              </a:rPr>
              <a:t>Diverse Demographics:</a:t>
            </a:r>
            <a:endParaRPr b="1" sz="1300">
              <a:solidFill>
                <a:srgbClr val="374151"/>
              </a:solidFill>
              <a:latin typeface="Roboto"/>
              <a:ea typeface="Roboto"/>
              <a:cs typeface="Roboto"/>
              <a:sym typeface="Roboto"/>
            </a:endParaRPr>
          </a:p>
          <a:p>
            <a:pPr indent="-311150" lvl="1" marL="914400" rtl="0" algn="l">
              <a:spcBef>
                <a:spcPts val="0"/>
              </a:spcBef>
              <a:spcAft>
                <a:spcPts val="0"/>
              </a:spcAft>
              <a:buClr>
                <a:srgbClr val="374151"/>
              </a:buClr>
              <a:buSzPts val="1300"/>
              <a:buFont typeface="Roboto"/>
              <a:buChar char="●"/>
            </a:pPr>
            <a:r>
              <a:rPr lang="en-GB" sz="1300">
                <a:solidFill>
                  <a:srgbClr val="374151"/>
                </a:solidFill>
                <a:latin typeface="Roboto"/>
                <a:ea typeface="Roboto"/>
                <a:cs typeface="Roboto"/>
                <a:sym typeface="Roboto"/>
              </a:rPr>
              <a:t>Ensuring that the system performs equally well across diverse demographic groups (age, gender, ethnicity) is a significant challenge, as biases can be introduced during the training process.</a:t>
            </a:r>
            <a:endParaRPr sz="1300">
              <a:solidFill>
                <a:srgbClr val="374151"/>
              </a:solidFill>
              <a:latin typeface="Roboto"/>
              <a:ea typeface="Roboto"/>
              <a:cs typeface="Roboto"/>
              <a:sym typeface="Roboto"/>
            </a:endParaRPr>
          </a:p>
          <a:p>
            <a:pPr indent="-228600" lvl="0" marL="457200" rtl="0" algn="l">
              <a:spcBef>
                <a:spcPts val="0"/>
              </a:spcBef>
              <a:spcAft>
                <a:spcPts val="0"/>
              </a:spcAft>
              <a:buClr>
                <a:srgbClr val="374151"/>
              </a:buClr>
              <a:buSzPts val="1300"/>
              <a:buFont typeface="Roboto"/>
              <a:buNone/>
            </a:pPr>
            <a:r>
              <a:rPr b="1" lang="en-GB" sz="1300">
                <a:solidFill>
                  <a:srgbClr val="374151"/>
                </a:solidFill>
                <a:latin typeface="Roboto"/>
                <a:ea typeface="Roboto"/>
                <a:cs typeface="Roboto"/>
                <a:sym typeface="Roboto"/>
              </a:rPr>
              <a:t>Adverse Environmental Conditions:</a:t>
            </a:r>
            <a:endParaRPr b="1" sz="1300">
              <a:solidFill>
                <a:srgbClr val="374151"/>
              </a:solidFill>
              <a:latin typeface="Roboto"/>
              <a:ea typeface="Roboto"/>
              <a:cs typeface="Roboto"/>
              <a:sym typeface="Roboto"/>
            </a:endParaRPr>
          </a:p>
          <a:p>
            <a:pPr indent="-311150" lvl="1" marL="914400" rtl="0" algn="l">
              <a:spcBef>
                <a:spcPts val="0"/>
              </a:spcBef>
              <a:spcAft>
                <a:spcPts val="0"/>
              </a:spcAft>
              <a:buClr>
                <a:srgbClr val="374151"/>
              </a:buClr>
              <a:buSzPts val="1300"/>
              <a:buFont typeface="Roboto"/>
              <a:buChar char="●"/>
            </a:pPr>
            <a:r>
              <a:rPr lang="en-GB" sz="1300">
                <a:solidFill>
                  <a:srgbClr val="374151"/>
                </a:solidFill>
                <a:latin typeface="Roboto"/>
                <a:ea typeface="Roboto"/>
                <a:cs typeface="Roboto"/>
                <a:sym typeface="Roboto"/>
              </a:rPr>
              <a:t>Environmental factors such as low light, shadows, and occlusions can affect the performance of face recognition systems. Robustness to adverse conditions is a key challenge.</a:t>
            </a:r>
            <a:endParaRPr sz="1300">
              <a:solidFill>
                <a:srgbClr val="374151"/>
              </a:solidFill>
              <a:latin typeface="Roboto"/>
              <a:ea typeface="Roboto"/>
              <a:cs typeface="Roboto"/>
              <a:sym typeface="Roboto"/>
            </a:endParaRPr>
          </a:p>
          <a:p>
            <a:pPr indent="-228600" lvl="0" marL="457200" rtl="0" algn="l">
              <a:spcBef>
                <a:spcPts val="0"/>
              </a:spcBef>
              <a:spcAft>
                <a:spcPts val="0"/>
              </a:spcAft>
              <a:buClr>
                <a:srgbClr val="374151"/>
              </a:buClr>
              <a:buSzPts val="1300"/>
              <a:buFont typeface="Roboto"/>
              <a:buNone/>
            </a:pPr>
            <a:r>
              <a:rPr b="1" lang="en-GB" sz="1300">
                <a:solidFill>
                  <a:srgbClr val="374151"/>
                </a:solidFill>
                <a:latin typeface="Roboto"/>
                <a:ea typeface="Roboto"/>
                <a:cs typeface="Roboto"/>
                <a:sym typeface="Roboto"/>
              </a:rPr>
              <a:t>User Acceptance:</a:t>
            </a:r>
            <a:endParaRPr b="1" sz="1300">
              <a:solidFill>
                <a:srgbClr val="374151"/>
              </a:solidFill>
              <a:latin typeface="Roboto"/>
              <a:ea typeface="Roboto"/>
              <a:cs typeface="Roboto"/>
              <a:sym typeface="Roboto"/>
            </a:endParaRPr>
          </a:p>
          <a:p>
            <a:pPr indent="-311150" lvl="1" marL="914400" rtl="0" algn="l">
              <a:spcBef>
                <a:spcPts val="0"/>
              </a:spcBef>
              <a:spcAft>
                <a:spcPts val="0"/>
              </a:spcAft>
              <a:buClr>
                <a:srgbClr val="374151"/>
              </a:buClr>
              <a:buSzPts val="1300"/>
              <a:buFont typeface="Roboto"/>
              <a:buChar char="●"/>
            </a:pPr>
            <a:r>
              <a:rPr lang="en-GB" sz="1300">
                <a:solidFill>
                  <a:srgbClr val="374151"/>
                </a:solidFill>
                <a:latin typeface="Roboto"/>
                <a:ea typeface="Roboto"/>
                <a:cs typeface="Roboto"/>
                <a:sym typeface="Roboto"/>
              </a:rPr>
              <a:t>Some individuals may be uncomfortable with the idea of their facial data being captured and stored. Ensuring user acceptance and addressing concerns is crucial for successful implementation.</a:t>
            </a:r>
            <a:endParaRPr sz="1300">
              <a:solidFill>
                <a:srgbClr val="374151"/>
              </a:solidFill>
              <a:latin typeface="Roboto"/>
              <a:ea typeface="Roboto"/>
              <a:cs typeface="Roboto"/>
              <a:sym typeface="Roboto"/>
            </a:endParaRPr>
          </a:p>
          <a:p>
            <a:pPr indent="0" lvl="0" marL="0" rtl="0" algn="l">
              <a:spcBef>
                <a:spcPts val="15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0" y="0"/>
            <a:ext cx="6504600" cy="70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Real Time Implementation</a:t>
            </a:r>
            <a:endParaRPr/>
          </a:p>
        </p:txBody>
      </p:sp>
      <p:sp>
        <p:nvSpPr>
          <p:cNvPr id="125" name="Google Shape;125;p24"/>
          <p:cNvSpPr txBox="1"/>
          <p:nvPr>
            <p:ph idx="1" type="body"/>
          </p:nvPr>
        </p:nvSpPr>
        <p:spPr>
          <a:xfrm>
            <a:off x="133975" y="1133250"/>
            <a:ext cx="8085300" cy="4324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The face recognition based attendance system can be implemented in real-time to automate the attendance process. Here are the technical details and requirements for real-time operation:</a:t>
            </a:r>
            <a:endParaRPr/>
          </a:p>
        </p:txBody>
      </p:sp>
      <p:pic>
        <p:nvPicPr>
          <p:cNvPr id="126" name="Google Shape;126;p24"/>
          <p:cNvPicPr preferRelativeResize="0"/>
          <p:nvPr/>
        </p:nvPicPr>
        <p:blipFill>
          <a:blip r:embed="rId3">
            <a:alphaModFix/>
          </a:blip>
          <a:stretch>
            <a:fillRect/>
          </a:stretch>
        </p:blipFill>
        <p:spPr>
          <a:xfrm>
            <a:off x="1329775" y="2690925"/>
            <a:ext cx="6648925" cy="2180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5"/>
          <p:cNvSpPr txBox="1"/>
          <p:nvPr>
            <p:ph type="title"/>
          </p:nvPr>
        </p:nvSpPr>
        <p:spPr>
          <a:xfrm flipH="1" rot="10556993">
            <a:off x="572977" y="-989007"/>
            <a:ext cx="8520579" cy="529031"/>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2" name="Google Shape;132;p25"/>
          <p:cNvSpPr txBox="1"/>
          <p:nvPr>
            <p:ph idx="1" type="body"/>
          </p:nvPr>
        </p:nvSpPr>
        <p:spPr>
          <a:xfrm>
            <a:off x="311700" y="443250"/>
            <a:ext cx="8520600" cy="4125600"/>
          </a:xfrm>
          <a:prstGeom prst="rect">
            <a:avLst/>
          </a:prstGeom>
        </p:spPr>
        <p:txBody>
          <a:bodyPr anchorCtr="0" anchor="t" bIns="91425" lIns="91425" spcFirstLastPara="1" rIns="91425" wrap="square" tIns="91425">
            <a:normAutofit fontScale="85000" lnSpcReduction="20000"/>
          </a:bodyPr>
          <a:lstStyle/>
          <a:p>
            <a:pPr indent="0" lvl="0" marL="0" rtl="0" algn="l">
              <a:spcBef>
                <a:spcPts val="1400"/>
              </a:spcBef>
              <a:spcAft>
                <a:spcPts val="0"/>
              </a:spcAft>
              <a:buNone/>
            </a:pPr>
            <a:r>
              <a:rPr b="1" lang="en-GB" sz="1825">
                <a:solidFill>
                  <a:srgbClr val="000000"/>
                </a:solidFill>
                <a:latin typeface="Arial"/>
                <a:ea typeface="Arial"/>
                <a:cs typeface="Arial"/>
                <a:sym typeface="Arial"/>
              </a:rPr>
              <a:t>01. Multi-Task Cascaded Convolutional Neural Network (MTCNN)</a:t>
            </a:r>
            <a:endParaRPr b="1" sz="1825">
              <a:solidFill>
                <a:srgbClr val="000000"/>
              </a:solidFill>
              <a:latin typeface="Arial"/>
              <a:ea typeface="Arial"/>
              <a:cs typeface="Arial"/>
              <a:sym typeface="Arial"/>
            </a:endParaRPr>
          </a:p>
          <a:p>
            <a:pPr indent="0" lvl="0" marL="0" rtl="0" algn="l">
              <a:spcBef>
                <a:spcPts val="1200"/>
              </a:spcBef>
              <a:spcAft>
                <a:spcPts val="0"/>
              </a:spcAft>
              <a:buNone/>
            </a:pPr>
            <a:r>
              <a:rPr lang="en-GB" sz="1625">
                <a:solidFill>
                  <a:srgbClr val="000000"/>
                </a:solidFill>
                <a:latin typeface="Arial"/>
                <a:ea typeface="Arial"/>
                <a:cs typeface="Arial"/>
                <a:sym typeface="Arial"/>
              </a:rPr>
              <a:t>The face recognition system utilizes the MTCNN model for real-time face detection and alignment. MTCNN is a deep learning-based algorithm that can accurately detect and align faces in images or video frames.</a:t>
            </a:r>
            <a:endParaRPr sz="1625">
              <a:solidFill>
                <a:srgbClr val="000000"/>
              </a:solidFill>
              <a:latin typeface="Arial"/>
              <a:ea typeface="Arial"/>
              <a:cs typeface="Arial"/>
              <a:sym typeface="Arial"/>
            </a:endParaRPr>
          </a:p>
          <a:p>
            <a:pPr indent="0" lvl="0" marL="0" rtl="0" algn="l">
              <a:spcBef>
                <a:spcPts val="1400"/>
              </a:spcBef>
              <a:spcAft>
                <a:spcPts val="0"/>
              </a:spcAft>
              <a:buNone/>
            </a:pPr>
            <a:r>
              <a:rPr b="1" lang="en-GB" sz="1825">
                <a:solidFill>
                  <a:srgbClr val="000000"/>
                </a:solidFill>
                <a:latin typeface="Arial"/>
                <a:ea typeface="Arial"/>
                <a:cs typeface="Arial"/>
                <a:sym typeface="Arial"/>
              </a:rPr>
              <a:t>02. Real-Time Video Processing</a:t>
            </a:r>
            <a:endParaRPr b="1" sz="1825">
              <a:solidFill>
                <a:srgbClr val="000000"/>
              </a:solidFill>
              <a:latin typeface="Arial"/>
              <a:ea typeface="Arial"/>
              <a:cs typeface="Arial"/>
              <a:sym typeface="Arial"/>
            </a:endParaRPr>
          </a:p>
          <a:p>
            <a:pPr indent="0" lvl="0" marL="0" rtl="0" algn="l">
              <a:spcBef>
                <a:spcPts val="1200"/>
              </a:spcBef>
              <a:spcAft>
                <a:spcPts val="0"/>
              </a:spcAft>
              <a:buNone/>
            </a:pPr>
            <a:r>
              <a:rPr lang="en-GB" sz="1625">
                <a:solidFill>
                  <a:srgbClr val="000000"/>
                </a:solidFill>
                <a:latin typeface="Arial"/>
                <a:ea typeface="Arial"/>
                <a:cs typeface="Arial"/>
                <a:sym typeface="Arial"/>
              </a:rPr>
              <a:t>To achieve real-time operation, the system must be capable of processing video frames in real-time. This requires efficient algorithms and hardware that can handle the computational load of face detection, alignment, and recognition.</a:t>
            </a:r>
            <a:endParaRPr sz="1625">
              <a:solidFill>
                <a:srgbClr val="000000"/>
              </a:solidFill>
              <a:latin typeface="Arial"/>
              <a:ea typeface="Arial"/>
              <a:cs typeface="Arial"/>
              <a:sym typeface="Arial"/>
            </a:endParaRPr>
          </a:p>
          <a:p>
            <a:pPr indent="0" lvl="0" marL="0" rtl="0" algn="l">
              <a:spcBef>
                <a:spcPts val="1400"/>
              </a:spcBef>
              <a:spcAft>
                <a:spcPts val="0"/>
              </a:spcAft>
              <a:buNone/>
            </a:pPr>
            <a:r>
              <a:rPr b="1" lang="en-GB" sz="1825">
                <a:solidFill>
                  <a:srgbClr val="000000"/>
                </a:solidFill>
                <a:latin typeface="Arial"/>
                <a:ea typeface="Arial"/>
                <a:cs typeface="Arial"/>
                <a:sym typeface="Arial"/>
              </a:rPr>
              <a:t>03. High-Quality Camera</a:t>
            </a:r>
            <a:endParaRPr b="1" sz="1825">
              <a:solidFill>
                <a:srgbClr val="000000"/>
              </a:solidFill>
              <a:latin typeface="Arial"/>
              <a:ea typeface="Arial"/>
              <a:cs typeface="Arial"/>
              <a:sym typeface="Arial"/>
            </a:endParaRPr>
          </a:p>
          <a:p>
            <a:pPr indent="0" lvl="0" marL="0" rtl="0" algn="l">
              <a:spcBef>
                <a:spcPts val="1200"/>
              </a:spcBef>
              <a:spcAft>
                <a:spcPts val="0"/>
              </a:spcAft>
              <a:buNone/>
            </a:pPr>
            <a:r>
              <a:rPr lang="en-GB" sz="1625">
                <a:solidFill>
                  <a:srgbClr val="000000"/>
                </a:solidFill>
                <a:latin typeface="Arial"/>
                <a:ea typeface="Arial"/>
                <a:cs typeface="Arial"/>
                <a:sym typeface="Arial"/>
              </a:rPr>
              <a:t>A high-quality camera is essential for capturing clear and detailed images of faces. The camera should have a high resolution and good low-light performance to ensure accurate face recognition in different lighting conditions.</a:t>
            </a:r>
            <a:endParaRPr sz="1625">
              <a:solidFill>
                <a:srgbClr val="000000"/>
              </a:solidFill>
              <a:latin typeface="Arial"/>
              <a:ea typeface="Arial"/>
              <a:cs typeface="Arial"/>
              <a:sym typeface="Arial"/>
            </a:endParaRPr>
          </a:p>
          <a:p>
            <a:pPr indent="0" lvl="0" marL="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6"/>
          <p:cNvSpPr txBox="1"/>
          <p:nvPr>
            <p:ph type="title"/>
          </p:nvPr>
        </p:nvSpPr>
        <p:spPr>
          <a:xfrm>
            <a:off x="311713" y="256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Conclusion </a:t>
            </a:r>
            <a:endParaRPr/>
          </a:p>
        </p:txBody>
      </p:sp>
      <p:sp>
        <p:nvSpPr>
          <p:cNvPr id="138" name="Google Shape;138;p26"/>
          <p:cNvSpPr txBox="1"/>
          <p:nvPr>
            <p:ph idx="1" type="body"/>
          </p:nvPr>
        </p:nvSpPr>
        <p:spPr>
          <a:xfrm>
            <a:off x="311700" y="976425"/>
            <a:ext cx="8520600" cy="35925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GB"/>
              <a:t>The real-time face recognition based attendance system using multi-task cascaded convolutional neural network is an efficient and accurate solution for attendance management.</a:t>
            </a:r>
            <a:endParaRPr/>
          </a:p>
          <a:p>
            <a:pPr indent="0" lvl="0" marL="0" rtl="0" algn="l">
              <a:spcBef>
                <a:spcPts val="1200"/>
              </a:spcBef>
              <a:spcAft>
                <a:spcPts val="0"/>
              </a:spcAft>
              <a:buNone/>
            </a:pPr>
            <a:r>
              <a:rPr lang="en-GB"/>
              <a:t>It offers numerous benefits and has wide-ranging applications in different fields.</a:t>
            </a:r>
            <a:endParaRPr/>
          </a:p>
          <a:p>
            <a:pPr indent="0" lvl="0" marL="0" rtl="0" algn="l">
              <a:spcBef>
                <a:spcPts val="1200"/>
              </a:spcBef>
              <a:spcAft>
                <a:spcPts val="1200"/>
              </a:spcAft>
              <a:buNone/>
            </a:pPr>
            <a:r>
              <a:t/>
            </a:r>
            <a:endParaRPr/>
          </a:p>
        </p:txBody>
      </p:sp>
      <p:pic>
        <p:nvPicPr>
          <p:cNvPr id="139" name="Google Shape;139;p26"/>
          <p:cNvPicPr preferRelativeResize="0"/>
          <p:nvPr/>
        </p:nvPicPr>
        <p:blipFill>
          <a:blip r:embed="rId3">
            <a:alphaModFix/>
          </a:blip>
          <a:stretch>
            <a:fillRect/>
          </a:stretch>
        </p:blipFill>
        <p:spPr>
          <a:xfrm>
            <a:off x="615063" y="2571750"/>
            <a:ext cx="7913875" cy="1944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5" name="Google Shape;145;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6" name="Google Shape;146;p27"/>
          <p:cNvPicPr preferRelativeResize="0"/>
          <p:nvPr/>
        </p:nvPicPr>
        <p:blipFill>
          <a:blip r:embed="rId3">
            <a:alphaModFix/>
          </a:blip>
          <a:stretch>
            <a:fillRect/>
          </a:stretch>
        </p:blipFill>
        <p:spPr>
          <a:xfrm>
            <a:off x="52275" y="25649"/>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300">
                <a:latin typeface="Comic Sans MS"/>
                <a:ea typeface="Comic Sans MS"/>
                <a:cs typeface="Comic Sans MS"/>
                <a:sym typeface="Comic Sans MS"/>
              </a:rPr>
              <a:t>“</a:t>
            </a:r>
            <a:r>
              <a:rPr lang="en-GB" sz="2300">
                <a:latin typeface="Comic Sans MS"/>
                <a:ea typeface="Comic Sans MS"/>
                <a:cs typeface="Comic Sans MS"/>
                <a:sym typeface="Comic Sans MS"/>
              </a:rPr>
              <a:t>Real Time Face Recognition Based </a:t>
            </a:r>
            <a:r>
              <a:rPr lang="en-GB" sz="2300">
                <a:latin typeface="Comic Sans MS"/>
                <a:ea typeface="Comic Sans MS"/>
                <a:cs typeface="Comic Sans MS"/>
                <a:sym typeface="Comic Sans MS"/>
              </a:rPr>
              <a:t>Attendance</a:t>
            </a:r>
            <a:r>
              <a:rPr lang="en-GB" sz="2300">
                <a:latin typeface="Comic Sans MS"/>
                <a:ea typeface="Comic Sans MS"/>
                <a:cs typeface="Comic Sans MS"/>
                <a:sym typeface="Comic Sans MS"/>
              </a:rPr>
              <a:t> System Using Multi Task Cascaded Convolutional Neural Network”</a:t>
            </a:r>
            <a:endParaRPr sz="2300">
              <a:latin typeface="Comic Sans MS"/>
              <a:ea typeface="Comic Sans MS"/>
              <a:cs typeface="Comic Sans MS"/>
              <a:sym typeface="Comic Sans MS"/>
            </a:endParaRPr>
          </a:p>
        </p:txBody>
      </p:sp>
      <p:sp>
        <p:nvSpPr>
          <p:cNvPr id="63" name="Google Shape;63;p14"/>
          <p:cNvSpPr txBox="1"/>
          <p:nvPr>
            <p:ph idx="1" type="body"/>
          </p:nvPr>
        </p:nvSpPr>
        <p:spPr>
          <a:xfrm>
            <a:off x="311700" y="2030100"/>
            <a:ext cx="8520600" cy="25389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Authors: </a:t>
            </a:r>
            <a:r>
              <a:rPr lang="en-GB" sz="1350">
                <a:solidFill>
                  <a:srgbClr val="006699"/>
                </a:solidFill>
                <a:highlight>
                  <a:srgbClr val="FFFFFF"/>
                </a:highlight>
                <a:uFill>
                  <a:noFill/>
                </a:uFill>
                <a:latin typeface="Arial"/>
                <a:ea typeface="Arial"/>
                <a:cs typeface="Arial"/>
                <a:sym typeface="Arial"/>
                <a:hlinkClick r:id="rId3">
                  <a:extLst>
                    <a:ext uri="{A12FA001-AC4F-418D-AE19-62706E023703}">
                      <ahyp:hlinkClr val="tx"/>
                    </a:ext>
                  </a:extLst>
                </a:hlinkClick>
              </a:rPr>
              <a:t>Vrushaket Chaudhari</a:t>
            </a:r>
            <a:r>
              <a:rPr lang="en-GB"/>
              <a:t> </a:t>
            </a:r>
            <a:endParaRPr/>
          </a:p>
          <a:p>
            <a:pPr indent="0" lvl="0" marL="0" rtl="0" algn="l">
              <a:spcBef>
                <a:spcPts val="1200"/>
              </a:spcBef>
              <a:spcAft>
                <a:spcPts val="0"/>
              </a:spcAft>
              <a:buNone/>
            </a:pPr>
            <a:r>
              <a:rPr lang="en-GB"/>
              <a:t>                </a:t>
            </a:r>
            <a:r>
              <a:rPr lang="en-GB" sz="1350">
                <a:solidFill>
                  <a:srgbClr val="006699"/>
                </a:solidFill>
                <a:highlight>
                  <a:srgbClr val="FFFFFF"/>
                </a:highlight>
                <a:uFill>
                  <a:noFill/>
                </a:uFill>
                <a:latin typeface="Arial"/>
                <a:ea typeface="Arial"/>
                <a:cs typeface="Arial"/>
                <a:sym typeface="Arial"/>
                <a:hlinkClick r:id="rId4">
                  <a:extLst>
                    <a:ext uri="{A12FA001-AC4F-418D-AE19-62706E023703}">
                      <ahyp:hlinkClr val="tx"/>
                    </a:ext>
                  </a:extLst>
                </a:hlinkClick>
              </a:rPr>
              <a:t>Shantanu Jain</a:t>
            </a:r>
            <a:r>
              <a:rPr lang="en-GB" sz="1350">
                <a:solidFill>
                  <a:srgbClr val="333333"/>
                </a:solidFill>
                <a:highlight>
                  <a:srgbClr val="FFFFFF"/>
                </a:highlight>
                <a:latin typeface="Arial"/>
                <a:ea typeface="Arial"/>
                <a:cs typeface="Arial"/>
                <a:sym typeface="Arial"/>
              </a:rPr>
              <a:t>; </a:t>
            </a:r>
            <a:endParaRPr sz="1350">
              <a:solidFill>
                <a:srgbClr val="333333"/>
              </a:solidFill>
              <a:highlight>
                <a:srgbClr val="FFFFFF"/>
              </a:highlight>
              <a:latin typeface="Arial"/>
              <a:ea typeface="Arial"/>
              <a:cs typeface="Arial"/>
              <a:sym typeface="Arial"/>
            </a:endParaRPr>
          </a:p>
          <a:p>
            <a:pPr indent="0" lvl="0" marL="0" rtl="0" algn="l">
              <a:spcBef>
                <a:spcPts val="1200"/>
              </a:spcBef>
              <a:spcAft>
                <a:spcPts val="0"/>
              </a:spcAft>
              <a:buNone/>
            </a:pPr>
            <a:r>
              <a:rPr lang="en-GB" sz="1350">
                <a:solidFill>
                  <a:srgbClr val="333333"/>
                </a:solidFill>
                <a:highlight>
                  <a:srgbClr val="FFFFFF"/>
                </a:highlight>
                <a:latin typeface="Arial"/>
                <a:ea typeface="Arial"/>
                <a:cs typeface="Arial"/>
                <a:sym typeface="Arial"/>
              </a:rPr>
              <a:t>                    </a:t>
            </a:r>
            <a:r>
              <a:rPr lang="en-GB" sz="1350">
                <a:solidFill>
                  <a:srgbClr val="006699"/>
                </a:solidFill>
                <a:highlight>
                  <a:srgbClr val="FFFFFF"/>
                </a:highlight>
                <a:uFill>
                  <a:noFill/>
                </a:uFill>
                <a:latin typeface="Arial"/>
                <a:ea typeface="Arial"/>
                <a:cs typeface="Arial"/>
                <a:sym typeface="Arial"/>
                <a:hlinkClick r:id="rId5">
                  <a:extLst>
                    <a:ext uri="{A12FA001-AC4F-418D-AE19-62706E023703}">
                      <ahyp:hlinkClr val="tx"/>
                    </a:ext>
                  </a:extLst>
                </a:hlinkClick>
              </a:rPr>
              <a:t>Rushikesh Chaudhari</a:t>
            </a:r>
            <a:r>
              <a:rPr lang="en-GB" sz="1350">
                <a:solidFill>
                  <a:srgbClr val="333333"/>
                </a:solidFill>
                <a:highlight>
                  <a:srgbClr val="FFFFFF"/>
                </a:highlight>
                <a:latin typeface="Arial"/>
                <a:ea typeface="Arial"/>
                <a:cs typeface="Arial"/>
                <a:sym typeface="Arial"/>
              </a:rPr>
              <a:t>; </a:t>
            </a:r>
            <a:endParaRPr sz="1350">
              <a:solidFill>
                <a:srgbClr val="333333"/>
              </a:solidFill>
              <a:highlight>
                <a:srgbClr val="FFFFFF"/>
              </a:highlight>
              <a:latin typeface="Arial"/>
              <a:ea typeface="Arial"/>
              <a:cs typeface="Arial"/>
              <a:sym typeface="Arial"/>
            </a:endParaRPr>
          </a:p>
          <a:p>
            <a:pPr indent="0" lvl="0" marL="0" rtl="0" algn="l">
              <a:spcBef>
                <a:spcPts val="1200"/>
              </a:spcBef>
              <a:spcAft>
                <a:spcPts val="0"/>
              </a:spcAft>
              <a:buNone/>
            </a:pPr>
            <a:r>
              <a:rPr lang="en-GB" sz="1350">
                <a:solidFill>
                  <a:srgbClr val="333333"/>
                </a:solidFill>
                <a:highlight>
                  <a:srgbClr val="FFFFFF"/>
                </a:highlight>
                <a:latin typeface="Arial"/>
                <a:ea typeface="Arial"/>
                <a:cs typeface="Arial"/>
                <a:sym typeface="Arial"/>
              </a:rPr>
              <a:t>                    </a:t>
            </a:r>
            <a:r>
              <a:rPr lang="en-GB" sz="1350">
                <a:solidFill>
                  <a:srgbClr val="006699"/>
                </a:solidFill>
                <a:highlight>
                  <a:srgbClr val="FFFFFF"/>
                </a:highlight>
                <a:uFill>
                  <a:noFill/>
                </a:uFill>
                <a:latin typeface="Arial"/>
                <a:ea typeface="Arial"/>
                <a:cs typeface="Arial"/>
                <a:sym typeface="Arial"/>
                <a:hlinkClick r:id="rId6">
                  <a:extLst>
                    <a:ext uri="{A12FA001-AC4F-418D-AE19-62706E023703}">
                      <ahyp:hlinkClr val="tx"/>
                    </a:ext>
                  </a:extLst>
                </a:hlinkClick>
              </a:rPr>
              <a:t>Tanvesh Chavan</a:t>
            </a:r>
            <a:r>
              <a:rPr lang="en-GB" sz="1350">
                <a:solidFill>
                  <a:srgbClr val="333333"/>
                </a:solidFill>
                <a:highlight>
                  <a:srgbClr val="FFFFFF"/>
                </a:highlight>
                <a:latin typeface="Arial"/>
                <a:ea typeface="Arial"/>
                <a:cs typeface="Arial"/>
                <a:sym typeface="Arial"/>
              </a:rPr>
              <a:t>; </a:t>
            </a:r>
            <a:endParaRPr sz="1350">
              <a:solidFill>
                <a:srgbClr val="333333"/>
              </a:solidFill>
              <a:highlight>
                <a:srgbClr val="FFFFFF"/>
              </a:highlight>
              <a:latin typeface="Arial"/>
              <a:ea typeface="Arial"/>
              <a:cs typeface="Arial"/>
              <a:sym typeface="Arial"/>
            </a:endParaRPr>
          </a:p>
          <a:p>
            <a:pPr indent="0" lvl="0" marL="0" rtl="0" algn="l">
              <a:spcBef>
                <a:spcPts val="1200"/>
              </a:spcBef>
              <a:spcAft>
                <a:spcPts val="0"/>
              </a:spcAft>
              <a:buNone/>
            </a:pPr>
            <a:r>
              <a:rPr lang="en-GB" sz="1350">
                <a:solidFill>
                  <a:srgbClr val="333333"/>
                </a:solidFill>
                <a:highlight>
                  <a:srgbClr val="FFFFFF"/>
                </a:highlight>
                <a:latin typeface="Arial"/>
                <a:ea typeface="Arial"/>
                <a:cs typeface="Arial"/>
                <a:sym typeface="Arial"/>
              </a:rPr>
              <a:t>                     </a:t>
            </a:r>
            <a:r>
              <a:rPr lang="en-GB" sz="1350">
                <a:solidFill>
                  <a:srgbClr val="006699"/>
                </a:solidFill>
                <a:highlight>
                  <a:srgbClr val="FFFFFF"/>
                </a:highlight>
                <a:uFill>
                  <a:noFill/>
                </a:uFill>
                <a:latin typeface="Arial"/>
                <a:ea typeface="Arial"/>
                <a:cs typeface="Arial"/>
                <a:sym typeface="Arial"/>
                <a:hlinkClick r:id="rId7">
                  <a:extLst>
                    <a:ext uri="{A12FA001-AC4F-418D-AE19-62706E023703}">
                      <ahyp:hlinkClr val="tx"/>
                    </a:ext>
                  </a:extLst>
                </a:hlinkClick>
              </a:rPr>
              <a:t>Priyanka Shahane</a:t>
            </a:r>
            <a:endParaRPr/>
          </a:p>
          <a:p>
            <a:pPr indent="0" lvl="0" marL="0" rtl="0" algn="l">
              <a:spcBef>
                <a:spcPts val="1200"/>
              </a:spcBef>
              <a:spcAft>
                <a:spcPts val="1200"/>
              </a:spcAft>
              <a:buNone/>
            </a:pPr>
            <a:r>
              <a:rPr b="1" lang="en-GB" sz="1350">
                <a:solidFill>
                  <a:srgbClr val="333333"/>
                </a:solidFill>
                <a:highlight>
                  <a:srgbClr val="FFFFFF"/>
                </a:highlight>
                <a:latin typeface="Arial"/>
                <a:ea typeface="Arial"/>
                <a:cs typeface="Arial"/>
                <a:sym typeface="Arial"/>
              </a:rPr>
              <a:t>Published in: </a:t>
            </a:r>
            <a:r>
              <a:rPr lang="en-GB" sz="1350">
                <a:solidFill>
                  <a:srgbClr val="006699"/>
                </a:solidFill>
                <a:highlight>
                  <a:srgbClr val="FFFFFF"/>
                </a:highlight>
                <a:uFill>
                  <a:noFill/>
                </a:uFill>
                <a:latin typeface="Arial"/>
                <a:ea typeface="Arial"/>
                <a:cs typeface="Arial"/>
                <a:sym typeface="Arial"/>
                <a:hlinkClick r:id="rId8">
                  <a:extLst>
                    <a:ext uri="{A12FA001-AC4F-418D-AE19-62706E023703}">
                      <ahyp:hlinkClr val="tx"/>
                    </a:ext>
                  </a:extLst>
                </a:hlinkClick>
              </a:rPr>
              <a:t>2023 International Conference on Emerging Smart Computing and Informatics (ESCI)</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Introduction</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23913"/>
              </a:lnSpc>
              <a:spcBef>
                <a:spcPts val="0"/>
              </a:spcBef>
              <a:spcAft>
                <a:spcPts val="0"/>
              </a:spcAft>
              <a:buNone/>
            </a:pPr>
            <a:r>
              <a:rPr b="1" lang="en-GB" sz="2100">
                <a:solidFill>
                  <a:srgbClr val="333333"/>
                </a:solidFill>
                <a:highlight>
                  <a:srgbClr val="FFFFFF"/>
                </a:highlight>
                <a:latin typeface="Arial"/>
                <a:ea typeface="Arial"/>
                <a:cs typeface="Arial"/>
                <a:sym typeface="Arial"/>
              </a:rPr>
              <a:t>The real-time face recognition based attendance system is a cutting-edge technology that uses a multi-task cascaded convolutional neural network to accurately identify individuals and record their attendance. This system offers numerous benefits and improvements over traditional attendance systems.</a:t>
            </a:r>
            <a:endParaRPr b="1" sz="1900">
              <a:solidFill>
                <a:srgbClr val="333333"/>
              </a:solidFill>
              <a:highlight>
                <a:srgbClr val="FFFFFF"/>
              </a:highlight>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Real Time Attendance System</a:t>
            </a:r>
            <a:endParaRPr/>
          </a:p>
        </p:txBody>
      </p:sp>
      <p:sp>
        <p:nvSpPr>
          <p:cNvPr id="75" name="Google Shape;75;p16"/>
          <p:cNvSpPr txBox="1"/>
          <p:nvPr>
            <p:ph idx="1" type="body"/>
          </p:nvPr>
        </p:nvSpPr>
        <p:spPr>
          <a:xfrm>
            <a:off x="311700" y="1152475"/>
            <a:ext cx="8520600" cy="399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highlight>
                  <a:schemeClr val="lt1"/>
                </a:highlight>
                <a:latin typeface="Times New Roman"/>
                <a:ea typeface="Times New Roman"/>
                <a:cs typeface="Times New Roman"/>
                <a:sym typeface="Times New Roman"/>
              </a:rPr>
              <a:t>The Real Time Attendance System is a cutting-edge solution that utilizes face recognition technology to track and record attendance in real-time.</a:t>
            </a:r>
            <a:endParaRPr>
              <a:highlight>
                <a:schemeClr val="lt1"/>
              </a:highlight>
              <a:latin typeface="Times New Roman"/>
              <a:ea typeface="Times New Roman"/>
              <a:cs typeface="Times New Roman"/>
              <a:sym typeface="Times New Roman"/>
            </a:endParaRPr>
          </a:p>
          <a:p>
            <a:pPr indent="0" lvl="0" marL="0" rtl="0" algn="l">
              <a:spcBef>
                <a:spcPts val="1400"/>
              </a:spcBef>
              <a:spcAft>
                <a:spcPts val="0"/>
              </a:spcAft>
              <a:buNone/>
            </a:pPr>
            <a:r>
              <a:rPr b="1" lang="en-GB" sz="1700">
                <a:solidFill>
                  <a:srgbClr val="000000"/>
                </a:solidFill>
                <a:latin typeface="Comic Sans MS"/>
                <a:ea typeface="Comic Sans MS"/>
                <a:cs typeface="Comic Sans MS"/>
                <a:sym typeface="Comic Sans MS"/>
              </a:rPr>
              <a:t>How it Works-</a:t>
            </a:r>
            <a:endParaRPr b="1" sz="1700">
              <a:solidFill>
                <a:srgbClr val="000000"/>
              </a:solidFill>
              <a:latin typeface="Comic Sans MS"/>
              <a:ea typeface="Comic Sans MS"/>
              <a:cs typeface="Comic Sans MS"/>
              <a:sym typeface="Comic Sans MS"/>
            </a:endParaRPr>
          </a:p>
          <a:p>
            <a:pPr indent="0" lvl="0" marL="0" rtl="0" algn="l">
              <a:spcBef>
                <a:spcPts val="1200"/>
              </a:spcBef>
              <a:spcAft>
                <a:spcPts val="0"/>
              </a:spcAft>
              <a:buNone/>
            </a:pPr>
            <a:r>
              <a:rPr lang="en-GB" sz="1400">
                <a:solidFill>
                  <a:srgbClr val="000000"/>
                </a:solidFill>
                <a:latin typeface="Arial"/>
                <a:ea typeface="Arial"/>
                <a:cs typeface="Arial"/>
                <a:sym typeface="Arial"/>
              </a:rPr>
              <a:t>The system utilizes a multi-task cascaded convolutional neural network (MTCNN) to detect and align faces in real-time.</a:t>
            </a:r>
            <a:endParaRPr sz="1400">
              <a:solidFill>
                <a:srgbClr val="000000"/>
              </a:solidFill>
              <a:latin typeface="Arial"/>
              <a:ea typeface="Arial"/>
              <a:cs typeface="Arial"/>
              <a:sym typeface="Arial"/>
            </a:endParaRPr>
          </a:p>
          <a:p>
            <a:pPr indent="0" lvl="0" marL="0" rtl="0" algn="l">
              <a:spcBef>
                <a:spcPts val="1200"/>
              </a:spcBef>
              <a:spcAft>
                <a:spcPts val="0"/>
              </a:spcAft>
              <a:buNone/>
            </a:pPr>
            <a:r>
              <a:rPr lang="en-GB" sz="1400">
                <a:solidFill>
                  <a:srgbClr val="000000"/>
                </a:solidFill>
                <a:latin typeface="Arial"/>
                <a:ea typeface="Arial"/>
                <a:cs typeface="Arial"/>
                <a:sym typeface="Arial"/>
              </a:rPr>
              <a:t>Once a face is detected and aligned, the system compares it to a pre-registered database of faces to identify the individual.</a:t>
            </a:r>
            <a:endParaRPr sz="1400">
              <a:solidFill>
                <a:srgbClr val="000000"/>
              </a:solidFill>
              <a:latin typeface="Arial"/>
              <a:ea typeface="Arial"/>
              <a:cs typeface="Arial"/>
              <a:sym typeface="Arial"/>
            </a:endParaRPr>
          </a:p>
          <a:p>
            <a:pPr indent="0" lvl="0" marL="0" rtl="0" algn="l">
              <a:spcBef>
                <a:spcPts val="1200"/>
              </a:spcBef>
              <a:spcAft>
                <a:spcPts val="0"/>
              </a:spcAft>
              <a:buNone/>
            </a:pPr>
            <a:r>
              <a:rPr lang="en-GB" sz="1400">
                <a:solidFill>
                  <a:srgbClr val="000000"/>
                </a:solidFill>
                <a:latin typeface="Arial"/>
                <a:ea typeface="Arial"/>
                <a:cs typeface="Arial"/>
                <a:sym typeface="Arial"/>
              </a:rPr>
              <a:t>The attendance is then recorded in a centralized database, allowing for real-time tracking and monitoring.</a:t>
            </a:r>
            <a:endParaRPr sz="1400">
              <a:solidFill>
                <a:srgbClr val="000000"/>
              </a:solidFill>
              <a:latin typeface="Arial"/>
              <a:ea typeface="Arial"/>
              <a:cs typeface="Arial"/>
              <a:sym typeface="Arial"/>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Purpose of the system</a:t>
            </a:r>
            <a:endParaRPr/>
          </a:p>
        </p:txBody>
      </p:sp>
      <p:sp>
        <p:nvSpPr>
          <p:cNvPr id="81" name="Google Shape;81;p17"/>
          <p:cNvSpPr txBox="1"/>
          <p:nvPr>
            <p:ph idx="1" type="body"/>
          </p:nvPr>
        </p:nvSpPr>
        <p:spPr>
          <a:xfrm>
            <a:off x="311700" y="1925150"/>
            <a:ext cx="8520600" cy="2643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The purpose of implementing this system is to streamline the attendance process, eliminate manual entry errors, and improve overall efficiency. By automating the attendance tracking process, the system saves time and resources for both employees and administrators.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Benefits of the system</a:t>
            </a:r>
            <a:endParaRPr/>
          </a:p>
        </p:txBody>
      </p:sp>
      <p:sp>
        <p:nvSpPr>
          <p:cNvPr id="87" name="Google Shape;87;p18"/>
          <p:cNvSpPr txBox="1"/>
          <p:nvPr>
            <p:ph idx="1" type="body"/>
          </p:nvPr>
        </p:nvSpPr>
        <p:spPr>
          <a:xfrm>
            <a:off x="311700" y="1337300"/>
            <a:ext cx="8520600" cy="3231600"/>
          </a:xfrm>
          <a:prstGeom prst="rect">
            <a:avLst/>
          </a:prstGeom>
        </p:spPr>
        <p:txBody>
          <a:bodyPr anchorCtr="0" anchor="t" bIns="91425" lIns="91425" spcFirstLastPara="1" rIns="91425" wrap="square" tIns="91425">
            <a:normAutofit fontScale="92500"/>
          </a:bodyPr>
          <a:lstStyle/>
          <a:p>
            <a:pPr indent="-293211" lvl="0" marL="457200" rtl="0" algn="l">
              <a:spcBef>
                <a:spcPts val="1200"/>
              </a:spcBef>
              <a:spcAft>
                <a:spcPts val="0"/>
              </a:spcAft>
              <a:buClr>
                <a:srgbClr val="000000"/>
              </a:buClr>
              <a:buSzPct val="61111"/>
              <a:buFont typeface="Arial"/>
              <a:buChar char="●"/>
            </a:pPr>
            <a:r>
              <a:rPr b="1" lang="en-GB"/>
              <a:t>Accurate and Reliable:</a:t>
            </a:r>
            <a:r>
              <a:rPr lang="en-GB"/>
              <a:t> The system utilizes advanced face recognition algorithms to ensure accurate identification of individuals, reducing the risk of errors and fraud.</a:t>
            </a:r>
            <a:endParaRPr/>
          </a:p>
          <a:p>
            <a:pPr indent="-293211" lvl="0" marL="457200" rtl="0" algn="l">
              <a:spcBef>
                <a:spcPts val="0"/>
              </a:spcBef>
              <a:spcAft>
                <a:spcPts val="0"/>
              </a:spcAft>
              <a:buClr>
                <a:srgbClr val="000000"/>
              </a:buClr>
              <a:buSzPct val="61111"/>
              <a:buFont typeface="Arial"/>
              <a:buChar char="●"/>
            </a:pPr>
            <a:r>
              <a:rPr b="1" lang="en-GB"/>
              <a:t>Real-time Tracking: </a:t>
            </a:r>
            <a:r>
              <a:rPr lang="en-GB"/>
              <a:t>The system provides real-time attendance tracking, allowing administrators to monitor attendance data instantly and make informed decisions.</a:t>
            </a:r>
            <a:endParaRPr/>
          </a:p>
          <a:p>
            <a:pPr indent="-293211" lvl="0" marL="457200" rtl="0" algn="l">
              <a:spcBef>
                <a:spcPts val="0"/>
              </a:spcBef>
              <a:spcAft>
                <a:spcPts val="0"/>
              </a:spcAft>
              <a:buClr>
                <a:srgbClr val="000000"/>
              </a:buClr>
              <a:buSzPct val="61111"/>
              <a:buFont typeface="Arial"/>
              <a:buChar char="●"/>
            </a:pPr>
            <a:r>
              <a:rPr b="1" lang="en-GB"/>
              <a:t>Efficient and Time-saving: </a:t>
            </a:r>
            <a:r>
              <a:rPr lang="en-GB"/>
              <a:t>By automating the attendance process, the system eliminates the need for manual entry, saving time for both employees and administrators.</a:t>
            </a:r>
            <a:endParaRPr/>
          </a:p>
          <a:p>
            <a:pPr indent="-293211" lvl="0" marL="457200" rtl="0" algn="l">
              <a:spcBef>
                <a:spcPts val="0"/>
              </a:spcBef>
              <a:spcAft>
                <a:spcPts val="0"/>
              </a:spcAft>
              <a:buClr>
                <a:srgbClr val="000000"/>
              </a:buClr>
              <a:buSzPct val="61111"/>
              <a:buFont typeface="Arial"/>
              <a:buChar char="●"/>
            </a:pPr>
            <a:r>
              <a:rPr b="1" lang="en-GB"/>
              <a:t>Improved Security: </a:t>
            </a:r>
            <a:r>
              <a:rPr lang="en-GB"/>
              <a:t>The system enhances security by accurately identifying individuals and preventing unauthorized access to sensitive areas.</a:t>
            </a:r>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Face Alignment</a:t>
            </a:r>
            <a:endParaRPr/>
          </a:p>
        </p:txBody>
      </p:sp>
      <p:sp>
        <p:nvSpPr>
          <p:cNvPr id="93" name="Google Shape;93;p19"/>
          <p:cNvSpPr txBox="1"/>
          <p:nvPr>
            <p:ph idx="1" type="body"/>
          </p:nvPr>
        </p:nvSpPr>
        <p:spPr>
          <a:xfrm>
            <a:off x="311700" y="1977625"/>
            <a:ext cx="8520600" cy="259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Face alignment is the second stage of the MTCNN model. It normalizes the face by rotating and scaling it to a standard pose.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Face Recognition</a:t>
            </a:r>
            <a:endParaRPr/>
          </a:p>
        </p:txBody>
      </p:sp>
      <p:sp>
        <p:nvSpPr>
          <p:cNvPr id="99" name="Google Shape;99;p20"/>
          <p:cNvSpPr txBox="1"/>
          <p:nvPr>
            <p:ph idx="1" type="body"/>
          </p:nvPr>
        </p:nvSpPr>
        <p:spPr>
          <a:xfrm>
            <a:off x="311700" y="1799175"/>
            <a:ext cx="8520600" cy="2769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Face recognition is the final stage of the MTCNN model. It compares the aligned face with a database of known faces to identify the person.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1"/>
          <p:cNvSpPr txBox="1"/>
          <p:nvPr>
            <p:ph type="title"/>
          </p:nvPr>
        </p:nvSpPr>
        <p:spPr>
          <a:xfrm>
            <a:off x="311700" y="161600"/>
            <a:ext cx="8520600" cy="1228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Attendance system using real time face recognition</a:t>
            </a:r>
            <a:endParaRPr/>
          </a:p>
        </p:txBody>
      </p:sp>
      <p:sp>
        <p:nvSpPr>
          <p:cNvPr id="105" name="Google Shape;105;p21"/>
          <p:cNvSpPr txBox="1"/>
          <p:nvPr>
            <p:ph idx="1" type="body"/>
          </p:nvPr>
        </p:nvSpPr>
        <p:spPr>
          <a:xfrm>
            <a:off x="311700" y="1305825"/>
            <a:ext cx="8520600" cy="3485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The attendance system is designed to automatically record the attendance of individuals by recognizing their faces in real-time.</a:t>
            </a:r>
            <a:endParaRPr/>
          </a:p>
        </p:txBody>
      </p:sp>
      <p:pic>
        <p:nvPicPr>
          <p:cNvPr id="106" name="Google Shape;106;p21"/>
          <p:cNvPicPr preferRelativeResize="0"/>
          <p:nvPr/>
        </p:nvPicPr>
        <p:blipFill>
          <a:blip r:embed="rId3">
            <a:alphaModFix/>
          </a:blip>
          <a:stretch>
            <a:fillRect/>
          </a:stretch>
        </p:blipFill>
        <p:spPr>
          <a:xfrm>
            <a:off x="593675" y="2313525"/>
            <a:ext cx="4048074" cy="2829975"/>
          </a:xfrm>
          <a:prstGeom prst="rect">
            <a:avLst/>
          </a:prstGeom>
          <a:noFill/>
          <a:ln>
            <a:noFill/>
          </a:ln>
        </p:spPr>
      </p:pic>
      <p:pic>
        <p:nvPicPr>
          <p:cNvPr id="107" name="Google Shape;107;p21"/>
          <p:cNvPicPr preferRelativeResize="0"/>
          <p:nvPr/>
        </p:nvPicPr>
        <p:blipFill>
          <a:blip r:embed="rId4">
            <a:alphaModFix/>
          </a:blip>
          <a:stretch>
            <a:fillRect/>
          </a:stretch>
        </p:blipFill>
        <p:spPr>
          <a:xfrm>
            <a:off x="4851600" y="2313525"/>
            <a:ext cx="4219776" cy="2829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